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9" r:id="rId2"/>
    <p:sldId id="265" r:id="rId3"/>
    <p:sldId id="256" r:id="rId4"/>
    <p:sldId id="257" r:id="rId5"/>
    <p:sldId id="258" r:id="rId6"/>
    <p:sldId id="260" r:id="rId7"/>
    <p:sldId id="262" r:id="rId8"/>
    <p:sldId id="261" r:id="rId9"/>
    <p:sldId id="263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0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42540-0C62-401D-9CE6-DA20860ADE88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0AF33-82FB-4ADA-89A4-35B02BF0E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0AF33-82FB-4ADA-89A4-35B02BF0EB7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43C1-6909-4CE1-8B8C-5BE468BF349E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ECC9-402F-4388-B1F9-0EA29A67D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43C1-6909-4CE1-8B8C-5BE468BF349E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ECC9-402F-4388-B1F9-0EA29A67D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43C1-6909-4CE1-8B8C-5BE468BF349E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ECC9-402F-4388-B1F9-0EA29A67D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43C1-6909-4CE1-8B8C-5BE468BF349E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ECC9-402F-4388-B1F9-0EA29A67D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43C1-6909-4CE1-8B8C-5BE468BF349E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ECC9-402F-4388-B1F9-0EA29A67D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43C1-6909-4CE1-8B8C-5BE468BF349E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ECC9-402F-4388-B1F9-0EA29A67D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43C1-6909-4CE1-8B8C-5BE468BF349E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ECC9-402F-4388-B1F9-0EA29A67D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43C1-6909-4CE1-8B8C-5BE468BF349E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ECC9-402F-4388-B1F9-0EA29A67D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43C1-6909-4CE1-8B8C-5BE468BF349E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ECC9-402F-4388-B1F9-0EA29A67D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43C1-6909-4CE1-8B8C-5BE468BF349E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ECC9-402F-4388-B1F9-0EA29A67D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43C1-6909-4CE1-8B8C-5BE468BF349E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ECC9-402F-4388-B1F9-0EA29A67D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043C1-6909-4CE1-8B8C-5BE468BF349E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9ECC9-402F-4388-B1F9-0EA29A67DE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dinburgh_City_Police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Night_watchma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6.jpe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4;&#1090;&#1082;&#1088;&#1099;&#1090;&#1099;&#1081;%20&#1091;&#1088;&#1086;&#1082;%20Welcome%20to%20Britain\&#1054;&#1090;&#1082;&#1088;&#1099;&#1090;&#1099;&#1081;%20&#1059;&#1088;&#1086;&#1082;\Kel'tskaya%20muzyka%20-%20SHotlandskaya%20boevaya%20volynka.mp3" TargetMode="Externa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4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4;&#1090;&#1082;&#1088;&#1099;&#1090;&#1099;&#1081;%20&#1091;&#1088;&#1086;&#1082;%20Welcome%20to%20Britain\&#1054;&#1090;&#1082;&#1088;&#1099;&#1090;&#1099;&#1081;%20&#1059;&#1088;&#1086;&#1082;\Irlandskaya%20narodnaya%20muzyka%20-%20irish%20music%20.mp3" TargetMode="Externa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b="1" dirty="0" smtClean="0"/>
              <a:t>Plan of the lesson:</a:t>
            </a:r>
          </a:p>
          <a:p>
            <a:pPr algn="ctr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1. Check up your homework.</a:t>
            </a:r>
          </a:p>
          <a:p>
            <a:pPr marL="514350" indent="-514350">
              <a:buNone/>
            </a:pPr>
            <a:r>
              <a:rPr lang="en-US" dirty="0" smtClean="0"/>
              <a:t>2. Slide-show </a:t>
            </a:r>
            <a:r>
              <a:rPr lang="en-US" dirty="0" smtClean="0"/>
              <a:t>“</a:t>
            </a:r>
            <a:r>
              <a:rPr lang="en-US" dirty="0" smtClean="0"/>
              <a:t>Welcome to Britain</a:t>
            </a:r>
            <a:r>
              <a:rPr lang="en-US" dirty="0" smtClean="0"/>
              <a:t>”.</a:t>
            </a:r>
            <a:endParaRPr lang="en-US" dirty="0" smtClean="0"/>
          </a:p>
          <a:p>
            <a:pPr marL="514350" indent="-514350">
              <a:buNone/>
            </a:pPr>
            <a:r>
              <a:rPr lang="ru-RU" dirty="0" smtClean="0"/>
              <a:t>3.</a:t>
            </a:r>
            <a:r>
              <a:rPr lang="en-US" dirty="0" smtClean="0"/>
              <a:t> Word exercises.</a:t>
            </a:r>
            <a:endParaRPr lang="ru-RU" dirty="0" smtClean="0"/>
          </a:p>
          <a:p>
            <a:pPr marL="514350" indent="-514350">
              <a:buNone/>
            </a:pPr>
            <a:r>
              <a:rPr lang="en-US" dirty="0" smtClean="0"/>
              <a:t>4</a:t>
            </a:r>
            <a:r>
              <a:rPr lang="en-US" dirty="0" smtClean="0"/>
              <a:t>. </a:t>
            </a:r>
            <a:r>
              <a:rPr lang="en-US" dirty="0" smtClean="0"/>
              <a:t>Listening.</a:t>
            </a:r>
          </a:p>
          <a:p>
            <a:pPr marL="514350" indent="-514350">
              <a:buNone/>
            </a:pPr>
            <a:r>
              <a:rPr lang="en-US" dirty="0" smtClean="0"/>
              <a:t>5</a:t>
            </a:r>
            <a:r>
              <a:rPr lang="en-US" dirty="0" smtClean="0"/>
              <a:t>. </a:t>
            </a:r>
            <a:r>
              <a:rPr lang="en-US" dirty="0" smtClean="0"/>
              <a:t>Quiz.</a:t>
            </a:r>
          </a:p>
          <a:p>
            <a:pPr marL="514350" indent="-514350">
              <a:buNone/>
            </a:pPr>
            <a:r>
              <a:rPr lang="en-US" dirty="0" smtClean="0"/>
              <a:t>6</a:t>
            </a:r>
            <a:r>
              <a:rPr lang="en-US" dirty="0" smtClean="0"/>
              <a:t>. </a:t>
            </a:r>
            <a:r>
              <a:rPr lang="en-US" dirty="0" smtClean="0"/>
              <a:t>Reading.</a:t>
            </a:r>
          </a:p>
          <a:p>
            <a:pPr marL="514350" indent="-514350">
              <a:buNone/>
            </a:pPr>
            <a:r>
              <a:rPr lang="en-US" dirty="0" smtClean="0"/>
              <a:t>7</a:t>
            </a:r>
            <a:r>
              <a:rPr lang="en-US" dirty="0" smtClean="0"/>
              <a:t>. </a:t>
            </a:r>
            <a:r>
              <a:rPr lang="en-US" dirty="0" smtClean="0"/>
              <a:t>Word exercises.</a:t>
            </a:r>
          </a:p>
          <a:p>
            <a:pPr marL="514350" indent="-514350">
              <a:buNone/>
            </a:pPr>
            <a:r>
              <a:rPr lang="en-US" dirty="0" smtClean="0"/>
              <a:t>8</a:t>
            </a:r>
            <a:r>
              <a:rPr lang="en-US" dirty="0" smtClean="0"/>
              <a:t>. </a:t>
            </a:r>
            <a:r>
              <a:rPr lang="en-US" dirty="0" smtClean="0"/>
              <a:t>Dialogue.</a:t>
            </a:r>
          </a:p>
          <a:p>
            <a:pPr marL="514350" indent="-514350">
              <a:buNone/>
            </a:pPr>
            <a:r>
              <a:rPr lang="en-US" dirty="0" smtClean="0"/>
              <a:t>9</a:t>
            </a:r>
            <a:r>
              <a:rPr lang="en-US" dirty="0" smtClean="0"/>
              <a:t>. Conclusion. Homework.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74638"/>
            <a:ext cx="8286808" cy="1143000"/>
          </a:xfrm>
          <a:prstGeom prst="ribbon2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Welcome to Britain!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Bobby’s Sculpture in Edinburgh</a:t>
            </a:r>
            <a:endParaRPr lang="ru-RU" dirty="0"/>
          </a:p>
        </p:txBody>
      </p:sp>
      <p:pic>
        <p:nvPicPr>
          <p:cNvPr id="4" name="Picture 2" descr="G:\урок\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3528392" cy="46699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4008" y="2420888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Bobby’s master was John Gray, who worked for the </a:t>
            </a:r>
            <a:r>
              <a:rPr lang="en-US" sz="2400" dirty="0" smtClean="0">
                <a:hlinkClick r:id="rId3" tooltip="Edinburgh City Police"/>
              </a:rPr>
              <a:t>Edinburgh City Police</a:t>
            </a:r>
            <a:r>
              <a:rPr lang="en-US" sz="2400" dirty="0" smtClean="0"/>
              <a:t> as a </a:t>
            </a:r>
            <a:r>
              <a:rPr lang="en-US" sz="2400" dirty="0" smtClean="0">
                <a:hlinkClick r:id="rId4" tooltip="Night watchman"/>
              </a:rPr>
              <a:t>night watchman</a:t>
            </a:r>
            <a:r>
              <a:rPr lang="en-US" sz="24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They put Bobby’s sculpture a year later after his death, 1873.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Madame </a:t>
            </a:r>
            <a:r>
              <a:rPr lang="en-US" sz="2400" dirty="0" err="1" smtClean="0"/>
              <a:t>Tussaud’s</a:t>
            </a:r>
            <a:r>
              <a:rPr lang="en-US" sz="2400" dirty="0" smtClean="0"/>
              <a:t> real name was Anna Maria </a:t>
            </a:r>
            <a:r>
              <a:rPr lang="en-US" sz="2400" dirty="0" err="1" smtClean="0"/>
              <a:t>Grosholtz</a:t>
            </a:r>
            <a:r>
              <a:rPr lang="en-US" sz="2400" dirty="0" smtClean="0"/>
              <a:t>. </a:t>
            </a:r>
          </a:p>
          <a:p>
            <a:pPr>
              <a:buNone/>
            </a:pPr>
            <a:r>
              <a:rPr lang="en-US" sz="2400" dirty="0" smtClean="0"/>
              <a:t>We can see wax figures of many world famous actors, pop-stars, politicians, members of the royal family (</a:t>
            </a:r>
            <a:r>
              <a:rPr lang="en-US" sz="2400" dirty="0" err="1" smtClean="0"/>
              <a:t>Johny</a:t>
            </a:r>
            <a:r>
              <a:rPr lang="en-US" sz="2400" dirty="0" smtClean="0"/>
              <a:t> </a:t>
            </a:r>
            <a:r>
              <a:rPr lang="en-US" sz="2400" dirty="0" err="1" smtClean="0"/>
              <a:t>Depp</a:t>
            </a:r>
            <a:r>
              <a:rPr lang="en-US" sz="2400" dirty="0" smtClean="0"/>
              <a:t>, </a:t>
            </a:r>
            <a:r>
              <a:rPr lang="en-US" sz="2400" dirty="0" err="1" smtClean="0"/>
              <a:t>Keira</a:t>
            </a:r>
            <a:r>
              <a:rPr lang="en-US" sz="2400" dirty="0" smtClean="0"/>
              <a:t> </a:t>
            </a:r>
            <a:r>
              <a:rPr lang="en-US" sz="2400" dirty="0" err="1" smtClean="0"/>
              <a:t>Knightley</a:t>
            </a:r>
            <a:r>
              <a:rPr lang="en-US" sz="2400" dirty="0" smtClean="0"/>
              <a:t>, Lady Gaga and others).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50076" y="260648"/>
            <a:ext cx="56438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Madame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Tussaud’s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398px-Jack_Sparrow_-_Johnny_Depp_(Madame_Tussauds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645024"/>
            <a:ext cx="1656184" cy="2492896"/>
          </a:xfrm>
          <a:prstGeom prst="rect">
            <a:avLst/>
          </a:prstGeom>
        </p:spPr>
      </p:pic>
      <p:pic>
        <p:nvPicPr>
          <p:cNvPr id="6" name="Рисунок 5" descr="450px-Madame_Tussauds_London_-_Keira_Knightl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645024"/>
            <a:ext cx="1656184" cy="2492896"/>
          </a:xfrm>
          <a:prstGeom prst="rect">
            <a:avLst/>
          </a:prstGeom>
        </p:spPr>
      </p:pic>
      <p:pic>
        <p:nvPicPr>
          <p:cNvPr id="8" name="Рисунок 7" descr="800px-Elizabeth_II_Wax_Statue_in_Madame_Tussauds_Lond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645024"/>
            <a:ext cx="2952328" cy="2448272"/>
          </a:xfrm>
          <a:prstGeom prst="rect">
            <a:avLst/>
          </a:prstGeom>
        </p:spPr>
      </p:pic>
      <p:pic>
        <p:nvPicPr>
          <p:cNvPr id="9" name="Рисунок 8" descr="343px-Gaga_vax_at_Madame_Tussauds_Lond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645024"/>
            <a:ext cx="1584176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Museum of </a:t>
            </a:r>
            <a:r>
              <a:rPr lang="en-US" dirty="0" err="1" smtClean="0"/>
              <a:t>Nessie</a:t>
            </a:r>
            <a:r>
              <a:rPr lang="en-US" dirty="0" smtClean="0"/>
              <a:t> in Scotland</a:t>
            </a:r>
            <a:endParaRPr lang="ru-RU" dirty="0"/>
          </a:p>
        </p:txBody>
      </p:sp>
      <p:pic>
        <p:nvPicPr>
          <p:cNvPr id="4" name="Содержимое 3" descr="798px-Lochneska_poboba_museumofness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7272808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4" descr="beefeat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924944"/>
            <a:ext cx="331236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764704"/>
            <a:ext cx="8208912" cy="1866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200" dirty="0" smtClean="0">
                <a:latin typeface="Book Antiqua" pitchFamily="18" charset="0"/>
              </a:rPr>
              <a:t>There are two letters,</a:t>
            </a:r>
            <a:r>
              <a:rPr lang="en-US" sz="3200" b="1" dirty="0" smtClean="0">
                <a:latin typeface="Book Antiqua" pitchFamily="18" charset="0"/>
              </a:rPr>
              <a:t> </a:t>
            </a:r>
            <a:r>
              <a:rPr lang="ru-RU" sz="3200" b="1" dirty="0" smtClean="0">
                <a:latin typeface="Book Antiqua" pitchFamily="18" charset="0"/>
              </a:rPr>
              <a:t>Е</a:t>
            </a:r>
            <a:r>
              <a:rPr lang="en-US" sz="3200" b="1" dirty="0" smtClean="0">
                <a:latin typeface="Book Antiqua" pitchFamily="18" charset="0"/>
              </a:rPr>
              <a:t>. R.,</a:t>
            </a:r>
            <a:r>
              <a:rPr lang="en-US" sz="3200" dirty="0" smtClean="0">
                <a:latin typeface="Book Antiqua" pitchFamily="18" charset="0"/>
              </a:rPr>
              <a:t> on the front of Beefeaters' tunics. They stand for the Queen's name Elizabeth Regina. The uniform is as it used to be in Tudor times.‘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  <a:ln>
            <a:solidFill>
              <a:schemeClr val="tx2"/>
            </a:solidFill>
          </a:ln>
        </p:spPr>
        <p:txBody>
          <a:bodyPr numCol="2"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London,</a:t>
            </a:r>
          </a:p>
          <a:p>
            <a:pPr>
              <a:buNone/>
            </a:pPr>
            <a:r>
              <a:rPr lang="en-US" dirty="0" smtClean="0"/>
              <a:t>Buckingham Palace,</a:t>
            </a:r>
          </a:p>
          <a:p>
            <a:pPr>
              <a:buNone/>
            </a:pPr>
            <a:r>
              <a:rPr lang="en-US" dirty="0" smtClean="0"/>
              <a:t>Queen Elizabeth II,</a:t>
            </a:r>
          </a:p>
          <a:p>
            <a:pPr>
              <a:buNone/>
            </a:pPr>
            <a:r>
              <a:rPr lang="en-US" dirty="0" smtClean="0"/>
              <a:t>Big Ben,</a:t>
            </a:r>
          </a:p>
          <a:p>
            <a:pPr>
              <a:buNone/>
            </a:pPr>
            <a:r>
              <a:rPr lang="en-US" dirty="0" smtClean="0"/>
              <a:t>Houses of Parliament,</a:t>
            </a:r>
          </a:p>
          <a:p>
            <a:pPr>
              <a:buNone/>
            </a:pPr>
            <a:r>
              <a:rPr lang="en-US" dirty="0" smtClean="0"/>
              <a:t>Baker Street,</a:t>
            </a:r>
          </a:p>
          <a:p>
            <a:pPr>
              <a:buNone/>
            </a:pPr>
            <a:r>
              <a:rPr lang="en-US" dirty="0" smtClean="0"/>
              <a:t>Sherlock Holmes,</a:t>
            </a:r>
          </a:p>
          <a:p>
            <a:pPr>
              <a:buNone/>
            </a:pPr>
            <a:r>
              <a:rPr lang="en-US" dirty="0" smtClean="0"/>
              <a:t>Arthur Conan Doyle,</a:t>
            </a:r>
          </a:p>
          <a:p>
            <a:pPr>
              <a:buNone/>
            </a:pPr>
            <a:r>
              <a:rPr lang="en-US" dirty="0" smtClean="0"/>
              <a:t>Scotland,</a:t>
            </a:r>
          </a:p>
          <a:p>
            <a:pPr>
              <a:buNone/>
            </a:pPr>
            <a:r>
              <a:rPr lang="en-US" dirty="0" smtClean="0"/>
              <a:t>Wales,</a:t>
            </a:r>
          </a:p>
          <a:p>
            <a:pPr>
              <a:buNone/>
            </a:pPr>
            <a:r>
              <a:rPr lang="en-US" dirty="0" smtClean="0"/>
              <a:t>Eisteddfod,</a:t>
            </a:r>
          </a:p>
          <a:p>
            <a:pPr>
              <a:buNone/>
            </a:pPr>
            <a:r>
              <a:rPr lang="en-US" dirty="0" smtClean="0"/>
              <a:t>Loch Ness,</a:t>
            </a:r>
          </a:p>
          <a:p>
            <a:pPr>
              <a:buNone/>
            </a:pPr>
            <a:r>
              <a:rPr lang="en-US" dirty="0" smtClean="0"/>
              <a:t>England,</a:t>
            </a:r>
          </a:p>
          <a:p>
            <a:pPr>
              <a:buNone/>
            </a:pPr>
            <a:r>
              <a:rPr lang="en-US" dirty="0" smtClean="0"/>
              <a:t>Castle,</a:t>
            </a:r>
          </a:p>
          <a:p>
            <a:pPr>
              <a:buNone/>
            </a:pPr>
            <a:r>
              <a:rPr lang="en-US" dirty="0" smtClean="0"/>
              <a:t>Giant’s Causeway,</a:t>
            </a:r>
          </a:p>
          <a:p>
            <a:pPr>
              <a:buNone/>
            </a:pPr>
            <a:r>
              <a:rPr lang="en-US" dirty="0" smtClean="0"/>
              <a:t>Northern Ireland,</a:t>
            </a:r>
          </a:p>
          <a:p>
            <a:pPr>
              <a:buNone/>
            </a:pPr>
            <a:r>
              <a:rPr lang="en-US" dirty="0" smtClean="0"/>
              <a:t>Belfast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Лента лицом вверх 3"/>
          <p:cNvSpPr/>
          <p:nvPr/>
        </p:nvSpPr>
        <p:spPr>
          <a:xfrm>
            <a:off x="323528" y="260648"/>
            <a:ext cx="8496944" cy="1512168"/>
          </a:xfrm>
          <a:prstGeom prst="ribbon2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Welcome to Britain!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united-kingd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1844824"/>
            <a:ext cx="7344816" cy="501317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340768"/>
            <a:ext cx="1799753" cy="14843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англия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124744"/>
            <a:ext cx="4248472" cy="5733256"/>
          </a:xfrm>
          <a:prstGeom prst="rect">
            <a:avLst/>
          </a:prstGeom>
          <a:noFill/>
        </p:spPr>
      </p:pic>
      <p:sp>
        <p:nvSpPr>
          <p:cNvPr id="5" name="Лента лицом вниз 4"/>
          <p:cNvSpPr/>
          <p:nvPr/>
        </p:nvSpPr>
        <p:spPr>
          <a:xfrm>
            <a:off x="1187624" y="0"/>
            <a:ext cx="6552728" cy="980728"/>
          </a:xfrm>
          <a:prstGeom prst="ribbon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The Symbols and National Flags of the Countries </a:t>
            </a:r>
            <a:endParaRPr lang="ru-RU" sz="2000" b="1" dirty="0"/>
          </a:p>
        </p:txBody>
      </p:sp>
      <p:sp>
        <p:nvSpPr>
          <p:cNvPr id="6" name="Диагональная полоса 5"/>
          <p:cNvSpPr/>
          <p:nvPr/>
        </p:nvSpPr>
        <p:spPr>
          <a:xfrm rot="20956933">
            <a:off x="5809038" y="5155945"/>
            <a:ext cx="2607448" cy="296400"/>
          </a:xfrm>
          <a:prstGeom prst="diagStrip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Диагональная полоса 6"/>
          <p:cNvSpPr/>
          <p:nvPr/>
        </p:nvSpPr>
        <p:spPr>
          <a:xfrm rot="20358865">
            <a:off x="4581473" y="2689191"/>
            <a:ext cx="3600400" cy="320335"/>
          </a:xfrm>
          <a:prstGeom prst="diagStrip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Диагональная полоса 7"/>
          <p:cNvSpPr/>
          <p:nvPr/>
        </p:nvSpPr>
        <p:spPr>
          <a:xfrm rot="18318021" flipH="1" flipV="1">
            <a:off x="1983732" y="1516553"/>
            <a:ext cx="318296" cy="3354736"/>
          </a:xfrm>
          <a:prstGeom prst="diagStripe">
            <a:avLst>
              <a:gd name="adj" fmla="val 48234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Диагональная полоса 8"/>
          <p:cNvSpPr/>
          <p:nvPr/>
        </p:nvSpPr>
        <p:spPr>
          <a:xfrm rot="21421436" flipH="1" flipV="1">
            <a:off x="460645" y="5082181"/>
            <a:ext cx="4025317" cy="291381"/>
          </a:xfrm>
          <a:prstGeom prst="diagStrip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Picture 2" descr="G:\урок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836712"/>
            <a:ext cx="1516158" cy="1152128"/>
          </a:xfrm>
          <a:prstGeom prst="rect">
            <a:avLst/>
          </a:prstGeom>
          <a:noFill/>
        </p:spPr>
      </p:pic>
      <p:pic>
        <p:nvPicPr>
          <p:cNvPr id="11" name="Picture 4" descr="G:\урок\7-2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517232"/>
            <a:ext cx="1296144" cy="936104"/>
          </a:xfrm>
          <a:prstGeom prst="rect">
            <a:avLst/>
          </a:prstGeom>
          <a:noFill/>
        </p:spPr>
      </p:pic>
      <p:pic>
        <p:nvPicPr>
          <p:cNvPr id="12" name="Picture 3" descr="G:\урок\7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3789040"/>
            <a:ext cx="1403648" cy="1124744"/>
          </a:xfrm>
          <a:prstGeom prst="rect">
            <a:avLst/>
          </a:prstGeom>
          <a:noFill/>
        </p:spPr>
      </p:pic>
      <p:pic>
        <p:nvPicPr>
          <p:cNvPr id="13" name="Picture 5" descr="G:\урок\7-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908720"/>
            <a:ext cx="1368152" cy="1152128"/>
          </a:xfrm>
          <a:prstGeom prst="rect">
            <a:avLst/>
          </a:prstGeom>
          <a:noFill/>
        </p:spPr>
      </p:pic>
      <p:pic>
        <p:nvPicPr>
          <p:cNvPr id="14" name="Рисунок 13" descr="flag-of-ulst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2348880"/>
            <a:ext cx="1296144" cy="8640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Рисунок 15" descr="флаг Уэльс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2" y="4437112"/>
            <a:ext cx="1368152" cy="8640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Рисунок 17" descr="1-scottish-flag-clipar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52320" y="2276872"/>
            <a:ext cx="1391816" cy="7920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Рисунок 19" descr="800px-Flag_of_England.sv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24328" y="5229200"/>
            <a:ext cx="1391816" cy="9361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7884368" y="4869160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 rose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8100392" y="1916832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thistle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23528" y="63813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daffodil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51520" y="1988840"/>
            <a:ext cx="109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shamrock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5652120" y="4725144"/>
            <a:ext cx="0" cy="7920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4788024" y="4869160"/>
            <a:ext cx="0" cy="64807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572000" y="2780928"/>
            <a:ext cx="0" cy="108012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3131840" y="4221088"/>
            <a:ext cx="792088" cy="57606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1" grpId="0"/>
      <p:bldP spid="22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Лента лицом вверх 3"/>
          <p:cNvSpPr/>
          <p:nvPr/>
        </p:nvSpPr>
        <p:spPr>
          <a:xfrm>
            <a:off x="899592" y="332656"/>
            <a:ext cx="7416824" cy="828672"/>
          </a:xfrm>
          <a:prstGeom prst="ribbon2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The Capitals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8" descr="англия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628800"/>
            <a:ext cx="3600400" cy="4968552"/>
          </a:xfrm>
          <a:prstGeom prst="rect">
            <a:avLst/>
          </a:prstGeom>
          <a:noFill/>
        </p:spPr>
      </p:pic>
      <p:sp>
        <p:nvSpPr>
          <p:cNvPr id="6" name="Кольцо 5"/>
          <p:cNvSpPr/>
          <p:nvPr/>
        </p:nvSpPr>
        <p:spPr>
          <a:xfrm>
            <a:off x="5508104" y="5445224"/>
            <a:ext cx="144016" cy="144016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 flipH="1">
            <a:off x="4499992" y="3284984"/>
            <a:ext cx="144016" cy="144016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 flipH="1">
            <a:off x="3923928" y="4293096"/>
            <a:ext cx="144016" cy="144016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4427984" y="4941168"/>
            <a:ext cx="144016" cy="144016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>
            <a:endCxn id="6" idx="6"/>
          </p:cNvCxnSpPr>
          <p:nvPr/>
        </p:nvCxnSpPr>
        <p:spPr>
          <a:xfrm flipH="1" flipV="1">
            <a:off x="5652120" y="5517232"/>
            <a:ext cx="1584176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123728" y="5085184"/>
            <a:ext cx="2232248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7" idx="1"/>
          </p:cNvCxnSpPr>
          <p:nvPr/>
        </p:nvCxnSpPr>
        <p:spPr>
          <a:xfrm flipH="1">
            <a:off x="4622917" y="2996952"/>
            <a:ext cx="2325347" cy="3091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331640" y="3284984"/>
            <a:ext cx="2592288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36296" y="5445224"/>
            <a:ext cx="1126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London</a:t>
            </a:r>
            <a:endParaRPr lang="ru-RU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259632" y="609329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Cardiff</a:t>
            </a:r>
            <a:endParaRPr lang="ru-RU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876256" y="270892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Edinburgh</a:t>
            </a:r>
            <a:endParaRPr lang="ru-RU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95536" y="299695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Belfast</a:t>
            </a:r>
            <a:endParaRPr lang="ru-RU" sz="2000" b="1" dirty="0"/>
          </a:p>
        </p:txBody>
      </p:sp>
      <p:pic>
        <p:nvPicPr>
          <p:cNvPr id="29" name="Рисунок 28" descr="800px-Edinburgh_Overview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285504"/>
            <a:ext cx="2094736" cy="1423416"/>
          </a:xfrm>
          <a:prstGeom prst="rect">
            <a:avLst/>
          </a:prstGeom>
        </p:spPr>
      </p:pic>
      <p:pic>
        <p:nvPicPr>
          <p:cNvPr id="2050" name="Picture 2" descr="F:\Фото к итоговому заданию\Фотки Британии\The Thames River www.7b.edusite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807296"/>
            <a:ext cx="2209428" cy="1565920"/>
          </a:xfrm>
          <a:prstGeom prst="rect">
            <a:avLst/>
          </a:prstGeom>
          <a:noFill/>
        </p:spPr>
      </p:pic>
      <p:pic>
        <p:nvPicPr>
          <p:cNvPr id="2051" name="Picture 3" descr="F:\Фото к итоговому заданию\ЕАН\Cardiff_City_Hall_wide_vi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365104"/>
            <a:ext cx="2183904" cy="1637928"/>
          </a:xfrm>
          <a:prstGeom prst="rect">
            <a:avLst/>
          </a:prstGeom>
          <a:noFill/>
        </p:spPr>
      </p:pic>
      <p:pic>
        <p:nvPicPr>
          <p:cNvPr id="2052" name="Picture 4" descr="F:\Фото к итоговому заданию\ЕАН\800px-Belfast-pan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700808"/>
            <a:ext cx="2304256" cy="1274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800px-Flag_of_England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36296" y="144016"/>
            <a:ext cx="1656184" cy="1124744"/>
          </a:xfrm>
        </p:spPr>
      </p:pic>
      <p:sp>
        <p:nvSpPr>
          <p:cNvPr id="4" name="Лента лицом вверх 3"/>
          <p:cNvSpPr/>
          <p:nvPr/>
        </p:nvSpPr>
        <p:spPr>
          <a:xfrm>
            <a:off x="2267744" y="188640"/>
            <a:ext cx="4896544" cy="720080"/>
          </a:xfrm>
          <a:prstGeom prst="ribbon2">
            <a:avLst/>
          </a:prstGeom>
          <a:solidFill>
            <a:srgbClr val="FF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Other Symbols of England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Documents and Settings\Емельянова\Рабочий стол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869160"/>
            <a:ext cx="1512168" cy="1656184"/>
          </a:xfrm>
          <a:prstGeom prst="rect">
            <a:avLst/>
          </a:prstGeom>
          <a:noFill/>
        </p:spPr>
      </p:pic>
      <p:pic>
        <p:nvPicPr>
          <p:cNvPr id="3075" name="Picture 3" descr="F:\Фото к итоговому заданию\Фотографии Лондона\Tower Brid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869160"/>
            <a:ext cx="2520280" cy="1728192"/>
          </a:xfrm>
          <a:prstGeom prst="rect">
            <a:avLst/>
          </a:prstGeom>
          <a:noFill/>
        </p:spPr>
      </p:pic>
      <p:pic>
        <p:nvPicPr>
          <p:cNvPr id="8" name="Picture 3" descr="G:\урок\7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88640"/>
            <a:ext cx="1440160" cy="1080120"/>
          </a:xfrm>
          <a:prstGeom prst="rect">
            <a:avLst/>
          </a:prstGeom>
          <a:noFill/>
        </p:spPr>
      </p:pic>
      <p:pic>
        <p:nvPicPr>
          <p:cNvPr id="9" name="Picture 4" descr="PH20060222000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869160"/>
            <a:ext cx="2520280" cy="1703561"/>
          </a:xfrm>
          <a:prstGeom prst="rect">
            <a:avLst/>
          </a:prstGeom>
          <a:noFill/>
        </p:spPr>
      </p:pic>
      <p:pic>
        <p:nvPicPr>
          <p:cNvPr id="10" name="Picture 7" descr="Tow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412776"/>
            <a:ext cx="1872208" cy="1512168"/>
          </a:xfrm>
          <a:prstGeom prst="rect">
            <a:avLst/>
          </a:prstGeom>
          <a:noFill/>
        </p:spPr>
      </p:pic>
      <p:pic>
        <p:nvPicPr>
          <p:cNvPr id="11" name="Picture 6" descr="r_p_01f6f16c01c9b043a97a3d5bde0e55e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1412776"/>
            <a:ext cx="1631479" cy="1584176"/>
          </a:xfrm>
          <a:prstGeom prst="rect">
            <a:avLst/>
          </a:prstGeom>
          <a:noFill/>
        </p:spPr>
      </p:pic>
      <p:pic>
        <p:nvPicPr>
          <p:cNvPr id="12" name="Picture 4" descr="Shakespeare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79512" y="4869160"/>
            <a:ext cx="1655985" cy="1716162"/>
          </a:xfrm>
          <a:prstGeom prst="rect">
            <a:avLst/>
          </a:prstGeom>
          <a:solidFill>
            <a:srgbClr val="00CCFF"/>
          </a:solidFill>
          <a:ln w="19050">
            <a:solidFill>
              <a:srgbClr val="FF00FF"/>
            </a:solidFill>
            <a:miter lim="800000"/>
          </a:ln>
        </p:spPr>
      </p:pic>
      <p:pic>
        <p:nvPicPr>
          <p:cNvPr id="3076" name="Picture 4" descr="C:\Documents and Settings\Емельянова\Мои документы\Королева Британии\1288878347shlyapa__e2www.greenmama.ru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304" y="3212976"/>
            <a:ext cx="1593776" cy="1512168"/>
          </a:xfrm>
          <a:prstGeom prst="rect">
            <a:avLst/>
          </a:prstGeom>
          <a:noFill/>
        </p:spPr>
      </p:pic>
      <p:pic>
        <p:nvPicPr>
          <p:cNvPr id="3077" name="Picture 5" descr="F:\Фото к итоговому заданию\Фотографии Лондона\Guard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3140968"/>
            <a:ext cx="1800200" cy="1512565"/>
          </a:xfrm>
          <a:prstGeom prst="rect">
            <a:avLst/>
          </a:prstGeom>
          <a:noFill/>
        </p:spPr>
      </p:pic>
      <p:sp>
        <p:nvSpPr>
          <p:cNvPr id="16" name="Вертикальный свиток 15"/>
          <p:cNvSpPr/>
          <p:nvPr/>
        </p:nvSpPr>
        <p:spPr>
          <a:xfrm>
            <a:off x="2195736" y="1052736"/>
            <a:ext cx="4968552" cy="3672408"/>
          </a:xfrm>
          <a:prstGeom prst="vertic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Tower of London,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Big Ben,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Buckingham Palace,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Queen Elizabeth II,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Tower Bridge,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ravens and beefeaters,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Shakespeare,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double-</a:t>
            </a:r>
            <a:r>
              <a:rPr lang="en-US" sz="2000" dirty="0" err="1" smtClean="0">
                <a:solidFill>
                  <a:schemeClr val="tx1"/>
                </a:solidFill>
              </a:rPr>
              <a:t>deca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051720" y="1628800"/>
            <a:ext cx="1728192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076056" y="1988840"/>
            <a:ext cx="3312368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1331640" y="2276872"/>
            <a:ext cx="2376264" cy="1584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3076" idx="1"/>
          </p:cNvCxnSpPr>
          <p:nvPr/>
        </p:nvCxnSpPr>
        <p:spPr>
          <a:xfrm>
            <a:off x="5580112" y="2564904"/>
            <a:ext cx="1728192" cy="14041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3059832" y="2852936"/>
            <a:ext cx="936104" cy="23762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436096" y="3284984"/>
            <a:ext cx="288032" cy="17281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1331640" y="3501008"/>
            <a:ext cx="2664296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716016" y="3933056"/>
            <a:ext cx="3168352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-scottish-flag-clipar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96336" y="188639"/>
            <a:ext cx="1547664" cy="122413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688632" cy="922114"/>
          </a:xfrm>
          <a:prstGeom prst="ribbon2">
            <a:avLst/>
          </a:prstGeom>
          <a:solidFill>
            <a:srgbClr val="FF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Other Symbols of Scotland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G:\урок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1516158" cy="1152128"/>
          </a:xfrm>
          <a:prstGeom prst="rect">
            <a:avLst/>
          </a:prstGeom>
          <a:noFill/>
        </p:spPr>
      </p:pic>
      <p:pic>
        <p:nvPicPr>
          <p:cNvPr id="7" name="Picture 2" descr="G:\урок\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628800"/>
            <a:ext cx="2160240" cy="1849977"/>
          </a:xfrm>
          <a:prstGeom prst="rect">
            <a:avLst/>
          </a:prstGeom>
          <a:noFill/>
        </p:spPr>
      </p:pic>
      <p:pic>
        <p:nvPicPr>
          <p:cNvPr id="8" name="Рисунок 7" descr="0_600f2_a232feac_L.jpgРоберт Бернс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3933056"/>
            <a:ext cx="2088232" cy="2607568"/>
          </a:xfrm>
          <a:prstGeom prst="rect">
            <a:avLst/>
          </a:prstGeom>
        </p:spPr>
      </p:pic>
      <p:pic>
        <p:nvPicPr>
          <p:cNvPr id="10" name="Рисунок 9" descr="scotlan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3861048"/>
            <a:ext cx="2088232" cy="2736304"/>
          </a:xfrm>
          <a:prstGeom prst="rect">
            <a:avLst/>
          </a:prstGeom>
        </p:spPr>
      </p:pic>
      <p:pic>
        <p:nvPicPr>
          <p:cNvPr id="11" name="Рисунок 10" descr="tartaletki-s-ikroy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1700808"/>
            <a:ext cx="2160240" cy="1872208"/>
          </a:xfrm>
          <a:prstGeom prst="rect">
            <a:avLst/>
          </a:prstGeom>
        </p:spPr>
      </p:pic>
      <p:pic>
        <p:nvPicPr>
          <p:cNvPr id="4098" name="Picture 2" descr="F:\Фото к итоговому заданию\ЕАН\urquhart.jpgLoch Nes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4221088"/>
            <a:ext cx="3600400" cy="2376264"/>
          </a:xfrm>
          <a:prstGeom prst="rect">
            <a:avLst/>
          </a:prstGeom>
          <a:noFill/>
        </p:spPr>
      </p:pic>
      <p:pic>
        <p:nvPicPr>
          <p:cNvPr id="16" name="Рисунок 15" descr="nessi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43808" y="5805264"/>
            <a:ext cx="1333110" cy="792088"/>
          </a:xfrm>
          <a:prstGeom prst="rect">
            <a:avLst/>
          </a:prstGeom>
        </p:spPr>
      </p:pic>
      <p:sp>
        <p:nvSpPr>
          <p:cNvPr id="17" name="Вертикальный свиток 16"/>
          <p:cNvSpPr/>
          <p:nvPr/>
        </p:nvSpPr>
        <p:spPr>
          <a:xfrm>
            <a:off x="2483768" y="1340768"/>
            <a:ext cx="4176464" cy="2664296"/>
          </a:xfrm>
          <a:prstGeom prst="vertic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Haggis,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salmon, caviar,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tartan,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kilt,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bagpipe,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Robert Burns,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Lake Loch Ness,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Nessie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1403648" y="1772816"/>
            <a:ext cx="2808312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220072" y="2132856"/>
            <a:ext cx="1512168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611560" y="2060848"/>
            <a:ext cx="360040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1475656" y="2636912"/>
            <a:ext cx="2952328" cy="2808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1475656" y="2924944"/>
            <a:ext cx="2664296" cy="1584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148064" y="3212976"/>
            <a:ext cx="1728192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211960" y="3501008"/>
            <a:ext cx="0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3707904" y="3789040"/>
            <a:ext cx="792088" cy="19442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Kel'tskaya muzyka - SHotlandskaya boevaya volyn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1691680" y="6093296"/>
            <a:ext cx="504056" cy="448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0464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лаг Уэльс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48264" y="188640"/>
            <a:ext cx="2016224" cy="122413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5736" y="274638"/>
            <a:ext cx="4536504" cy="1143000"/>
          </a:xfrm>
          <a:prstGeom prst="ribbon2">
            <a:avLst/>
          </a:prstGeom>
          <a:solidFill>
            <a:srgbClr val="FF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Other Symbols of Wales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4" descr="танцы Уэль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3744416" cy="2625477"/>
          </a:xfrm>
          <a:prstGeom prst="rect">
            <a:avLst/>
          </a:prstGeom>
          <a:noFill/>
        </p:spPr>
      </p:pic>
      <p:pic>
        <p:nvPicPr>
          <p:cNvPr id="8" name="Picture 12" descr="1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1872208" cy="1368152"/>
          </a:xfrm>
          <a:prstGeom prst="rect">
            <a:avLst/>
          </a:prstGeom>
          <a:noFill/>
        </p:spPr>
      </p:pic>
      <p:pic>
        <p:nvPicPr>
          <p:cNvPr id="9" name="Picture 7" descr="r_p_678a615820316957d855307a9466881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45904" y="1556792"/>
            <a:ext cx="3066256" cy="2371700"/>
          </a:xfrm>
          <a:prstGeom prst="rect">
            <a:avLst/>
          </a:prstGeom>
          <a:noFill/>
        </p:spPr>
      </p:pic>
      <p:pic>
        <p:nvPicPr>
          <p:cNvPr id="5122" name="Picture 2" descr="F:\Фото к итоговому заданию\ЕАН\eisteddfo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005064"/>
            <a:ext cx="3698751" cy="2592288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5508104" y="1844824"/>
            <a:ext cx="2448272" cy="100811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Castles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491880" y="3717032"/>
            <a:ext cx="2304256" cy="100811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Eisteddfod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544616" cy="936104"/>
          </a:xfrm>
          <a:prstGeom prst="ribbon2">
            <a:avLst/>
          </a:prstGeom>
          <a:solidFill>
            <a:srgbClr val="FFFF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Other Symbols of Ireland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flag-of-ul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116632"/>
            <a:ext cx="1440160" cy="10081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 descr="G:\урок\7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1440160" cy="1080120"/>
          </a:xfrm>
          <a:prstGeom prst="rect">
            <a:avLst/>
          </a:prstGeom>
          <a:noFill/>
        </p:spPr>
      </p:pic>
      <p:pic>
        <p:nvPicPr>
          <p:cNvPr id="7" name="Picture 4" descr="07StPatrik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996952"/>
            <a:ext cx="3960440" cy="3345235"/>
          </a:xfrm>
          <a:prstGeom prst="rect">
            <a:avLst/>
          </a:prstGeom>
          <a:noFill/>
        </p:spPr>
      </p:pic>
      <p:pic>
        <p:nvPicPr>
          <p:cNvPr id="8" name="Picture 6" descr="turi_articles_11752611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509120"/>
            <a:ext cx="1616968" cy="1824236"/>
          </a:xfrm>
          <a:prstGeom prst="rect">
            <a:avLst/>
          </a:prstGeom>
          <a:noFill/>
        </p:spPr>
      </p:pic>
      <p:pic>
        <p:nvPicPr>
          <p:cNvPr id="9" name="Picture 2" descr="G:\урок\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1340768"/>
            <a:ext cx="4176464" cy="3080384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683568" y="1556792"/>
            <a:ext cx="3456384" cy="1152128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St. </a:t>
            </a:r>
            <a:r>
              <a:rPr lang="en-US" sz="2000" dirty="0" err="1" smtClean="0">
                <a:solidFill>
                  <a:schemeClr val="tx1"/>
                </a:solidFill>
              </a:rPr>
              <a:t>Partik’s</a:t>
            </a:r>
            <a:r>
              <a:rPr lang="en-US" sz="2000" dirty="0" smtClean="0">
                <a:solidFill>
                  <a:schemeClr val="tx1"/>
                </a:solidFill>
              </a:rPr>
              <a:t> Festival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868144" y="4725144"/>
            <a:ext cx="3024336" cy="1224136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Ireland is also called the Emerald Isle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>
            <a:stCxn id="11" idx="4"/>
          </p:cNvCxnSpPr>
          <p:nvPr/>
        </p:nvCxnSpPr>
        <p:spPr>
          <a:xfrm>
            <a:off x="2411760" y="2708920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3" idx="0"/>
          </p:cNvCxnSpPr>
          <p:nvPr/>
        </p:nvCxnSpPr>
        <p:spPr>
          <a:xfrm flipV="1">
            <a:off x="7380312" y="4293096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rlandskaya narodnaya muzyka - irish music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Picture 7" descr="ТРИЛИСТНИК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852936"/>
            <a:ext cx="1331640" cy="1152128"/>
          </a:xfrm>
          <a:prstGeom prst="rect">
            <a:avLst/>
          </a:prstGeom>
          <a:noFill/>
        </p:spPr>
      </p:pic>
      <p:pic>
        <p:nvPicPr>
          <p:cNvPr id="17" name="Picture 9" descr="карт,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03180">
            <a:off x="3294769" y="3101072"/>
            <a:ext cx="1211561" cy="1741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525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321</Words>
  <Application>Microsoft Office PowerPoint</Application>
  <PresentationFormat>Экран (4:3)</PresentationFormat>
  <Paragraphs>76</Paragraphs>
  <Slides>14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Welcome to Britain!</vt:lpstr>
      <vt:lpstr>Слайд 2</vt:lpstr>
      <vt:lpstr>Слайд 3</vt:lpstr>
      <vt:lpstr>Слайд 4</vt:lpstr>
      <vt:lpstr>Слайд 5</vt:lpstr>
      <vt:lpstr>Слайд 6</vt:lpstr>
      <vt:lpstr>Other Symbols of Scotland</vt:lpstr>
      <vt:lpstr>Other Symbols of Wales</vt:lpstr>
      <vt:lpstr>Other Symbols of Ireland</vt:lpstr>
      <vt:lpstr>Слайд 10</vt:lpstr>
      <vt:lpstr>Bobby’s Sculpture in Edinburgh</vt:lpstr>
      <vt:lpstr>Слайд 12</vt:lpstr>
      <vt:lpstr>Museum of Nessie in Scotland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44</cp:revision>
  <dcterms:created xsi:type="dcterms:W3CDTF">2011-11-13T06:32:25Z</dcterms:created>
  <dcterms:modified xsi:type="dcterms:W3CDTF">2011-11-23T13:12:31Z</dcterms:modified>
</cp:coreProperties>
</file>